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3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10" r:id="rId11"/>
    <p:sldId id="307" r:id="rId12"/>
    <p:sldId id="314" r:id="rId13"/>
    <p:sldId id="313" r:id="rId14"/>
    <p:sldId id="312" r:id="rId15"/>
    <p:sldId id="308" r:id="rId16"/>
    <p:sldId id="309" r:id="rId17"/>
    <p:sldId id="322" r:id="rId18"/>
    <p:sldId id="323" r:id="rId19"/>
    <p:sldId id="311" r:id="rId20"/>
    <p:sldId id="306" r:id="rId21"/>
    <p:sldId id="316" r:id="rId22"/>
    <p:sldId id="315" r:id="rId23"/>
    <p:sldId id="319" r:id="rId24"/>
    <p:sldId id="317" r:id="rId25"/>
    <p:sldId id="318" r:id="rId26"/>
    <p:sldId id="320" r:id="rId27"/>
    <p:sldId id="321" r:id="rId28"/>
    <p:sldId id="263" r:id="rId29"/>
    <p:sldId id="324" r:id="rId30"/>
    <p:sldId id="264" r:id="rId31"/>
    <p:sldId id="265" r:id="rId3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Medium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hlov Nikita" initials="HN" lastIdx="1" clrIdx="0">
    <p:extLst>
      <p:ext uri="{19B8F6BF-5375-455C-9EA6-DF929625EA0E}">
        <p15:presenceInfo xmlns:p15="http://schemas.microsoft.com/office/powerpoint/2012/main" userId="c16282d521e1a2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EDD6E1-B7DB-4475-9400-6942E2A4A91F}">
  <a:tblStyle styleId="{26EDD6E1-B7DB-4475-9400-6942E2A4A9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18" y="54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{26EDD6E1-B7DB-4475-9400-6942E2A4A91F}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{26EDD6E1-B7DB-4475-9400-6942E2A4A91F}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6450042" cy="2708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Построение высоконадежной компьютерной сети с нуля</a:t>
            </a:r>
          </a:p>
        </p:txBody>
      </p:sp>
      <p:sp>
        <p:nvSpPr>
          <p:cNvPr id="375" name="Google Shape;375;p92"/>
          <p:cNvSpPr txBox="1"/>
          <p:nvPr/>
        </p:nvSpPr>
        <p:spPr>
          <a:xfrm>
            <a:off x="576344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Network Engineer. Basic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EF80-AEE2-406D-B6DE-040EC15B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DHCP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1D3C1-89F9-40D9-9D1A-57E946C76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309354"/>
            <a:ext cx="4500595" cy="2005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DC57D-82EA-40EE-97B7-BC1531EE0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181" y="1309354"/>
            <a:ext cx="2510144" cy="14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13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F7D8-D6AA-42B4-A4B9-95AB1489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GLBP (Gateway load Balancing Protocol)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B1F27A-5827-48AA-A872-E6E29CC3A45C}"/>
              </a:ext>
            </a:extLst>
          </p:cNvPr>
          <p:cNvSpPr txBox="1"/>
          <p:nvPr/>
        </p:nvSpPr>
        <p:spPr>
          <a:xfrm>
            <a:off x="500550" y="1582067"/>
            <a:ext cx="22523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vs AVF</a:t>
            </a:r>
            <a:endParaRPr lang="ru-RU" dirty="0"/>
          </a:p>
          <a:p>
            <a:endParaRPr lang="ru-RU" dirty="0"/>
          </a:p>
          <a:p>
            <a:r>
              <a:rPr lang="ru-RU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Режими работы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Round Robin , Weighted, Host dependent</a:t>
            </a:r>
          </a:p>
          <a:p>
            <a:endParaRPr lang="ru-RU" b="1" dirty="0"/>
          </a:p>
          <a:p>
            <a:r>
              <a:rPr lang="ru-RU" b="1" dirty="0"/>
              <a:t>Максимум 4 роутера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2DDEE-0DA6-4D86-A5DB-050A9DE62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605" y="1341137"/>
            <a:ext cx="6074830" cy="19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02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AE7572-9646-4F0A-BA3E-50A193069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926"/>
            <a:ext cx="9144001" cy="2373140"/>
          </a:xfrm>
        </p:spPr>
        <p:txBody>
          <a:bodyPr/>
          <a:lstStyle/>
          <a:p>
            <a:pPr algn="ctr"/>
            <a:r>
              <a:rPr lang="ru-RU" sz="7000" dirty="0">
                <a:solidFill>
                  <a:srgbClr val="7030A0"/>
                </a:solidFill>
              </a:rPr>
              <a:t>Уровень распределения</a:t>
            </a:r>
            <a:endParaRPr lang="en-US" sz="70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D209C-1673-48BD-AB2D-1DB47E412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28" y="2464066"/>
            <a:ext cx="6295583" cy="245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67A86-3294-4124-B7D4-EE40D3D54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Агрегирование </a:t>
            </a:r>
            <a:r>
              <a:rPr lang="ru-RU" b="1" dirty="0"/>
              <a:t>каналов</a:t>
            </a:r>
            <a:r>
              <a:rPr lang="ru-RU" dirty="0"/>
              <a:t> связи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0DA5ED-E0F8-4E90-99A3-65264794F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371" y="1811931"/>
            <a:ext cx="4581558" cy="2124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AE7DD6-A58C-431B-BE93-F92F39B83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648552"/>
            <a:ext cx="3814790" cy="914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40991B-4B36-4C99-8BF7-C7FF71484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50" y="3059351"/>
            <a:ext cx="3814790" cy="73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65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11CAA-DD5C-4C67-9B31-841DD8DA7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30" y="299219"/>
            <a:ext cx="8520600" cy="1095900"/>
          </a:xfrm>
        </p:spPr>
        <p:txBody>
          <a:bodyPr/>
          <a:lstStyle/>
          <a:p>
            <a:r>
              <a:rPr lang="en-US" dirty="0"/>
              <a:t>ACL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BA08F-A420-47A4-B56D-BB3DFB449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30" y="1493527"/>
            <a:ext cx="3456803" cy="2041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BA20A0-0435-41F1-96EE-9D306477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305" y="935455"/>
            <a:ext cx="3892879" cy="919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979EBE-F682-43B2-8C6D-B42CD475A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30" y="3748382"/>
            <a:ext cx="3257574" cy="952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3EA0B9-7A44-4EFB-ABBA-FBC6DD003F24}"/>
              </a:ext>
            </a:extLst>
          </p:cNvPr>
          <p:cNvSpPr txBox="1"/>
          <p:nvPr/>
        </p:nvSpPr>
        <p:spPr>
          <a:xfrm>
            <a:off x="175630" y="1152298"/>
            <a:ext cx="2313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 VLAN 30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12C29-4965-4653-992B-F11C0799A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305" y="2125467"/>
            <a:ext cx="3583196" cy="257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3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CCC2F-2E66-4986-9D3C-3B9D935C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44EBD-4CAF-4AD4-9B91-2BBBFAC6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70" y="1521141"/>
            <a:ext cx="3482551" cy="675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E3F16F-AF40-405E-A2EE-7198AD1DA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2692213"/>
            <a:ext cx="3528691" cy="786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E40FA6-4A10-424A-A476-C24F9C763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875" y="294111"/>
            <a:ext cx="4663863" cy="275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30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947BF-65DC-4916-AE73-DF3773FB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E436D-4F83-4ED3-B15E-00B6ECE66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284564"/>
            <a:ext cx="5132546" cy="1903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29E41C-AE44-4284-A6ED-868EEEC3D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737" y="1284564"/>
            <a:ext cx="2844713" cy="225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73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AD5371-FFA5-432B-9BAC-DD490896D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247"/>
            <a:ext cx="9144001" cy="1651246"/>
          </a:xfrm>
        </p:spPr>
        <p:txBody>
          <a:bodyPr/>
          <a:lstStyle/>
          <a:p>
            <a:pPr algn="ctr"/>
            <a:r>
              <a:rPr lang="ru-RU" sz="7000" dirty="0">
                <a:solidFill>
                  <a:srgbClr val="7030A0"/>
                </a:solidFill>
              </a:rPr>
              <a:t>Уровень ядра</a:t>
            </a:r>
            <a:endParaRPr lang="en-US" sz="7000" dirty="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B47C92-F7FF-456C-8D87-0703EBFD7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57" y="1611245"/>
            <a:ext cx="3172286" cy="3167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F7763-993C-46A2-A9E1-5A95626152EC}"/>
              </a:ext>
            </a:extLst>
          </p:cNvPr>
          <p:cNvSpPr txBox="1"/>
          <p:nvPr/>
        </p:nvSpPr>
        <p:spPr>
          <a:xfrm>
            <a:off x="3031959" y="4677878"/>
            <a:ext cx="3436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Cisco CRS-1 Backbone Core Router</a:t>
            </a:r>
          </a:p>
        </p:txBody>
      </p:sp>
    </p:spTree>
    <p:extLst>
      <p:ext uri="{BB962C8B-B14F-4D97-AF65-F5344CB8AC3E}">
        <p14:creationId xmlns:p14="http://schemas.microsoft.com/office/powerpoint/2010/main" val="4169622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4C24-1528-4C72-B370-5535D1E5A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Отказоустойчивость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2025D6-BBF3-4CFB-92B0-4F3D97DA5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626" y="1111408"/>
            <a:ext cx="3157176" cy="18041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2991FC-8541-4B0D-959C-D3A4B3D98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4168946"/>
            <a:ext cx="2814658" cy="4476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6DCE31-9941-4EA8-87AF-097202FB5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50" y="1616218"/>
            <a:ext cx="4155985" cy="24500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CE994D-C2FF-45AF-8246-E8B5BC56AAED}"/>
              </a:ext>
            </a:extLst>
          </p:cNvPr>
          <p:cNvSpPr txBox="1"/>
          <p:nvPr/>
        </p:nvSpPr>
        <p:spPr>
          <a:xfrm>
            <a:off x="449955" y="1095631"/>
            <a:ext cx="2603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 Sla, Track</a:t>
            </a:r>
          </a:p>
        </p:txBody>
      </p:sp>
    </p:spTree>
    <p:extLst>
      <p:ext uri="{BB962C8B-B14F-4D97-AF65-F5344CB8AC3E}">
        <p14:creationId xmlns:p14="http://schemas.microsoft.com/office/powerpoint/2010/main" val="4178803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D94B-F512-4357-ACE3-847910EF8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Наглядный пример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FEF06-C7F2-4EA6-B0DD-3D4C5F87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36" y="962526"/>
            <a:ext cx="4651920" cy="4046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14DC75-6E41-4096-93FE-597673BB4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956" y="827774"/>
            <a:ext cx="3619044" cy="423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19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FBE8-7953-432F-B6E5-FA5CD0FF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FD4F3-53DD-45CA-BCFC-0E0E14C8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55" y="3521897"/>
            <a:ext cx="4763942" cy="652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0324C8-2E60-45D7-9F2A-60AD6B978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67" y="2183108"/>
            <a:ext cx="4740129" cy="753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C3115D-F410-4CB0-8218-D8266CEA0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67" y="1087208"/>
            <a:ext cx="4740129" cy="572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028EB3-795E-47D6-8D30-A11B2D7B7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975" y="1166610"/>
            <a:ext cx="3289712" cy="249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91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468D-775D-4816-A144-71C1487C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 </a:t>
            </a:r>
            <a:r>
              <a:rPr lang="ru-RU" dirty="0"/>
              <a:t>таблица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7E56D-63A1-422F-A0BF-35DCDAEB6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634832"/>
            <a:ext cx="6257971" cy="212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58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6E90-FCC8-49B0-B0FE-DA28566B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Доступ к внутреннему сервису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0A831-BBB3-4282-9BAD-8B993718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171662"/>
            <a:ext cx="4771071" cy="28466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BB423F-3646-4811-AAF4-5982796C5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423" y="1171662"/>
            <a:ext cx="2626538" cy="225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14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BBC21-8525-4856-9E2E-027653309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BD469E-2CEB-4AF2-93A1-F7371EFF9CA9}"/>
              </a:ext>
            </a:extLst>
          </p:cNvPr>
          <p:cNvSpPr txBox="1"/>
          <p:nvPr/>
        </p:nvSpPr>
        <p:spPr>
          <a:xfrm>
            <a:off x="418699" y="1147492"/>
            <a:ext cx="48703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AH (Authentication Header)</a:t>
            </a:r>
            <a:endParaRPr lang="ru-RU" b="1" dirty="0"/>
          </a:p>
          <a:p>
            <a:r>
              <a:rPr lang="ru-RU" dirty="0"/>
              <a:t>AH обеспечивает целостность пакета и аутентификацию отправителя.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0469A-C281-4811-9277-D742F261BF1F}"/>
              </a:ext>
            </a:extLst>
          </p:cNvPr>
          <p:cNvSpPr txBox="1"/>
          <p:nvPr/>
        </p:nvSpPr>
        <p:spPr>
          <a:xfrm>
            <a:off x="418699" y="2243394"/>
            <a:ext cx="38934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ESP (Encapsulating Security Payload): </a:t>
            </a:r>
            <a:endParaRPr lang="ru-RU" dirty="0"/>
          </a:p>
          <a:p>
            <a:r>
              <a:rPr lang="ru-RU" dirty="0"/>
              <a:t>ESP обеспечивает как аутентификацию, так и шифрование данных.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C1C82-021F-4406-A404-0C84C1C1EC59}"/>
              </a:ext>
            </a:extLst>
          </p:cNvPr>
          <p:cNvSpPr txBox="1"/>
          <p:nvPr/>
        </p:nvSpPr>
        <p:spPr>
          <a:xfrm>
            <a:off x="418699" y="3319305"/>
            <a:ext cx="5274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IKE (Internet Key Exchange): </a:t>
            </a:r>
            <a:endParaRPr lang="ru-RU" dirty="0"/>
          </a:p>
          <a:p>
            <a:r>
              <a:rPr lang="ru-RU" dirty="0"/>
              <a:t>IKE — это протокол, используемый для обмена ключами и установления безопасного соединения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5579C-728E-4705-818C-81D3A6944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847" y="1051239"/>
            <a:ext cx="4459585" cy="210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20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DC60-55C3-424B-9866-6B1749B1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IPsec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16611-FE61-4E87-AAFD-8128655C7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348" y="211958"/>
            <a:ext cx="4186953" cy="2257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EBC3A-87CC-4E14-9E9A-5A2F5C084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348" y="2485275"/>
            <a:ext cx="2265593" cy="10488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8C2EB4-2141-4364-97E1-653D655F92F0}"/>
              </a:ext>
            </a:extLst>
          </p:cNvPr>
          <p:cNvSpPr txBox="1"/>
          <p:nvPr/>
        </p:nvSpPr>
        <p:spPr>
          <a:xfrm>
            <a:off x="418699" y="1260909"/>
            <a:ext cx="36768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857F3"/>
              </a:buClr>
              <a:buFont typeface="+mj-lt"/>
              <a:buAutoNum type="arabicParenR"/>
            </a:pPr>
            <a:r>
              <a:rPr lang="ru-RU" dirty="0">
                <a:solidFill>
                  <a:schemeClr val="tx1"/>
                </a:solidFill>
              </a:rPr>
              <a:t>Настроить политику IKE Phase 1.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arenR"/>
            </a:pPr>
            <a:r>
              <a:rPr lang="ru-RU" dirty="0">
                <a:solidFill>
                  <a:schemeClr val="tx1"/>
                </a:solidFill>
              </a:rPr>
              <a:t>Задать общий ключ для аутентификации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arenR"/>
            </a:pPr>
            <a:r>
              <a:rPr lang="ru-RU" dirty="0">
                <a:solidFill>
                  <a:schemeClr val="tx1"/>
                </a:solidFill>
              </a:rPr>
              <a:t>Создать набор преобразований для IPSec.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arenR"/>
            </a:pPr>
            <a:r>
              <a:rPr lang="ru-RU" dirty="0">
                <a:solidFill>
                  <a:schemeClr val="tx1"/>
                </a:solidFill>
              </a:rPr>
              <a:t>Определить, какой трафик нужно защищать, с помощью списка доступа.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arenR"/>
            </a:pPr>
            <a:r>
              <a:rPr lang="ru-RU" dirty="0">
                <a:solidFill>
                  <a:schemeClr val="tx1"/>
                </a:solidFill>
              </a:rPr>
              <a:t>Создать карту криптографии и связать её с удаленным устройством, набором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преобразований</a:t>
            </a:r>
            <a:r>
              <a:rPr lang="ru-RU" dirty="0">
                <a:solidFill>
                  <a:schemeClr val="tx1"/>
                </a:solidFill>
              </a:rPr>
              <a:t> и списком доступа.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63E9A5-8EDD-46AE-9B03-820A0B008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348" y="3618792"/>
            <a:ext cx="3498747" cy="1135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235BB6-4B49-46F2-98DC-CAF403EB7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547" y="4094391"/>
            <a:ext cx="2835479" cy="65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72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6499-D8FC-443D-8919-0612B45A4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12B85-0B26-40F8-8E10-79F12AE7D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" y="1308162"/>
            <a:ext cx="4259974" cy="3200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953909-2AB0-4FC9-9CF8-24590654C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913" y="1308162"/>
            <a:ext cx="3123067" cy="259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5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7A6AE-391C-44DE-9F55-08D75BFFF3A1}"/>
              </a:ext>
            </a:extLst>
          </p:cNvPr>
          <p:cNvSpPr txBox="1"/>
          <p:nvPr/>
        </p:nvSpPr>
        <p:spPr>
          <a:xfrm>
            <a:off x="425396" y="1209578"/>
            <a:ext cx="28153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r>
              <a:rPr lang="ru-RU" dirty="0"/>
              <a:t>Созданна полноценная отказоустойчивая сеть для предприятия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r>
              <a:rPr lang="ru-RU" dirty="0"/>
              <a:t>Созданная инфраструктура обладает достаточной гибкостью и масштабируемостью для дальнейшего развития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r>
              <a:rPr lang="ru-RU" dirty="0"/>
              <a:t>Закреплен изученный на курсе материал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r>
              <a:rPr lang="ru-RU" dirty="0"/>
              <a:t>Применены новые протоколы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r>
              <a:rPr lang="ru-RU" dirty="0"/>
              <a:t>Приобретены новые навыки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endParaRPr lang="en-US" dirty="0"/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E7B26-3649-4AFF-B156-C6FC3843C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052" y="664143"/>
            <a:ext cx="3493364" cy="311193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7CC3-3C8B-438D-870E-851D0D90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Дальнейшие планы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00446-22AF-438B-BCC6-96625C6A0F39}"/>
              </a:ext>
            </a:extLst>
          </p:cNvPr>
          <p:cNvSpPr txBox="1"/>
          <p:nvPr/>
        </p:nvSpPr>
        <p:spPr>
          <a:xfrm>
            <a:off x="606392" y="1722922"/>
            <a:ext cx="32100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r>
              <a:rPr lang="ru-RU" dirty="0"/>
              <a:t>Наладить маршрутизацию в глобальной сети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r>
              <a:rPr lang="ru-RU" dirty="0"/>
              <a:t>Усилить безопасность внутренней сети предприятия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r>
              <a:rPr lang="ru-RU" dirty="0"/>
              <a:t>Добавление новых подсетей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r>
              <a:rPr lang="ru-RU" dirty="0"/>
              <a:t>Настройка </a:t>
            </a:r>
            <a:r>
              <a:rPr lang="en-US" dirty="0"/>
              <a:t>WIFI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endParaRPr lang="ru-RU" dirty="0"/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2E811-985D-4D5B-8F86-EEC02EFA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177" y="1008072"/>
            <a:ext cx="4537108" cy="304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43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496355" y="632471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>
                <a:latin typeface="Roboto" panose="02000000000000000000" pitchFamily="2" charset="0"/>
                <a:ea typeface="Roboto" panose="02000000000000000000" pitchFamily="2" charset="0"/>
              </a:rPr>
              <a:t>Построение высоконадежной компьютерной сети с нуля</a:t>
            </a:r>
            <a:r>
              <a:rPr lang="ru" sz="3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sz="3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0" name="Google Shape;390;p94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1553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924193" y="2234342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Хохлов Никита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924193" y="2669330"/>
            <a:ext cx="5337300" cy="195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Специалист технической поддержки, </a:t>
            </a:r>
            <a:r>
              <a:rPr lang="en-US" sz="1600" dirty="0"/>
              <a:t>junior</a:t>
            </a:r>
            <a:r>
              <a:rPr lang="ru-RU" sz="1600" dirty="0"/>
              <a:t> сетевой инженер</a:t>
            </a:r>
            <a:r>
              <a:rPr lang="en-US" sz="1600" dirty="0"/>
              <a:t>.</a:t>
            </a:r>
            <a:r>
              <a:rPr lang="ru-RU" sz="1600" dirty="0"/>
              <a:t>Занимаюсь решением технических задач в области сетевых технологий, поддерживаю работу существующей инфраструктуры и помогаю в настройке/модернизации сетевых решений под руководством сетевого инженера.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28CFEA-0F5C-4E6F-9681-06094C6C4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13" y="2155326"/>
            <a:ext cx="2397187" cy="23971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BA086-08C3-4FD2-9920-56B0ED558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940" y="264694"/>
            <a:ext cx="2307056" cy="46141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299713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826568961"/>
              </p:ext>
            </p:extLst>
          </p:nvPr>
        </p:nvGraphicFramePr>
        <p:xfrm>
          <a:off x="952500" y="2382125"/>
          <a:ext cx="7264425" cy="2396086"/>
        </p:xfrm>
        <a:graphic>
          <a:graphicData uri="http://schemas.openxmlformats.org/drawingml/2006/table">
            <a:tbl>
              <a:tblPr>
                <a:noFill/>
                <a:tableStyleId>{26EDD6E1-B7DB-4475-9400-6942E2A4A91F}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Планирование архитектуры</a:t>
                      </a:r>
                      <a:endParaRPr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Настройка уровня доступа</a:t>
                      </a:r>
                      <a:endParaRPr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Настройка уровня распределения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Настройка уровня ядра</a:t>
                      </a:r>
                      <a:endParaRPr lang="en-US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Тестирование и оптимизация</a:t>
                      </a:r>
                      <a:endParaRPr lang="en-US" sz="14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040584" y="937884"/>
            <a:ext cx="5887500" cy="141103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Разработка и реализация трехуровневой архитектуры сети с четким разделением на уровни доступа, распределения и ядра, обеспечивающей высокую отказоустойчивость, а также закрепление пройденного материала курса и изучение новых протоколов для повышения эффективности сетевой инфраструктуры.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 Medium"/>
              <a:sym typeface="Roboto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613AC-B930-4A00-BF9C-32F7884A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636" y="2490708"/>
            <a:ext cx="2905225" cy="21789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1814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1C7DE-E2DD-467F-863C-60E328AD0C62}"/>
              </a:ext>
            </a:extLst>
          </p:cNvPr>
          <p:cNvSpPr txBox="1"/>
          <p:nvPr/>
        </p:nvSpPr>
        <p:spPr>
          <a:xfrm>
            <a:off x="563078" y="1414040"/>
            <a:ext cx="37586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IEEE 802.1Q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DHCP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PAgP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Spanning-tree (rapid-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pvst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ACL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GLBP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IP Sla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Track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Static routing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OSPF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NAT</a:t>
            </a:r>
          </a:p>
          <a:p>
            <a:pPr marL="342900" indent="-342900">
              <a:buClr>
                <a:srgbClr val="9857F3"/>
              </a:buClr>
              <a:buFont typeface="+mj-lt"/>
              <a:buAutoNum type="arabicPeriod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IPsec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6D659-50B8-41EB-AA71-3ABE11777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048" y="1414040"/>
            <a:ext cx="4047619" cy="33047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FF6617-1A21-4182-9423-BAF89568D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066" y="1033176"/>
            <a:ext cx="5217868" cy="37266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E9A0-3E01-4335-B201-4715B71F9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6114"/>
            <a:ext cx="9144001" cy="1651246"/>
          </a:xfrm>
        </p:spPr>
        <p:txBody>
          <a:bodyPr/>
          <a:lstStyle/>
          <a:p>
            <a:pPr algn="ctr"/>
            <a:r>
              <a:rPr lang="ru-RU" sz="7000" dirty="0">
                <a:solidFill>
                  <a:srgbClr val="7030A0"/>
                </a:solidFill>
              </a:rPr>
              <a:t>Уровень доступа</a:t>
            </a:r>
            <a:endParaRPr lang="en-US" sz="7000" dirty="0">
              <a:solidFill>
                <a:srgbClr val="7030A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A9A1EE-5F48-4AAF-9112-A37B189D3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252" y="1364381"/>
            <a:ext cx="4788568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83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8328-4C97-42B6-8CF7-95EC71F9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STP, SVI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9C781C-0DB0-4C3E-BCDD-90E14981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3565506"/>
            <a:ext cx="2902305" cy="14470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B3DA09-9801-4476-8BDA-EC23E1F21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276585"/>
            <a:ext cx="2016139" cy="2192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377ABE-49DD-4F98-9390-2A1A6C397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022" y="988889"/>
            <a:ext cx="4659428" cy="21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00000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388</Words>
  <Application>Microsoft Office PowerPoint</Application>
  <PresentationFormat>On-screen Show (16:9)</PresentationFormat>
  <Paragraphs>97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Roboto</vt:lpstr>
      <vt:lpstr>Arial</vt:lpstr>
      <vt:lpstr>Roboto Medium</vt:lpstr>
      <vt:lpstr>Courier New</vt:lpstr>
      <vt:lpstr>Светлая тема</vt:lpstr>
      <vt:lpstr>Светлая тема</vt:lpstr>
      <vt:lpstr>Светлая тема</vt:lpstr>
      <vt:lpstr>PowerPoint Presentation</vt:lpstr>
      <vt:lpstr>Меня хорошо видно &amp; слышно?</vt:lpstr>
      <vt:lpstr>Защита проекта Тема: Построение высоконадежной компьютерной сети с нуля    </vt:lpstr>
      <vt:lpstr>План защиты</vt:lpstr>
      <vt:lpstr>PowerPoint Presentation</vt:lpstr>
      <vt:lpstr>Какие технологии использовались </vt:lpstr>
      <vt:lpstr>Что получилось</vt:lpstr>
      <vt:lpstr>Уровень доступа</vt:lpstr>
      <vt:lpstr>STP, SVI</vt:lpstr>
      <vt:lpstr>DHCP</vt:lpstr>
      <vt:lpstr>GLBP (Gateway load Balancing Protocol)</vt:lpstr>
      <vt:lpstr>Уровень распределения</vt:lpstr>
      <vt:lpstr>Агрегирование каналов связи</vt:lpstr>
      <vt:lpstr>ACL</vt:lpstr>
      <vt:lpstr>OSPF</vt:lpstr>
      <vt:lpstr>Static routing</vt:lpstr>
      <vt:lpstr>Уровень ядра</vt:lpstr>
      <vt:lpstr>Отказоустойчивость </vt:lpstr>
      <vt:lpstr>Наглядный пример</vt:lpstr>
      <vt:lpstr>NAT</vt:lpstr>
      <vt:lpstr>NAT таблица</vt:lpstr>
      <vt:lpstr>Доступ к внутреннему сервису</vt:lpstr>
      <vt:lpstr>IPsec</vt:lpstr>
      <vt:lpstr>Настройка IPsec</vt:lpstr>
      <vt:lpstr>Пример работы</vt:lpstr>
      <vt:lpstr>Выводы </vt:lpstr>
      <vt:lpstr>Дальнейшие планы</vt:lpstr>
      <vt:lpstr>PowerPoint Presentation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Nikita</dc:creator>
  <cp:lastModifiedBy>Hohlov Nikita</cp:lastModifiedBy>
  <cp:revision>35</cp:revision>
  <dcterms:modified xsi:type="dcterms:W3CDTF">2025-02-23T10:52:53Z</dcterms:modified>
</cp:coreProperties>
</file>